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5"/>
  </p:notesMasterIdLst>
  <p:handoutMasterIdLst>
    <p:handoutMasterId r:id="rId16"/>
  </p:handoutMasterIdLst>
  <p:sldIdLst>
    <p:sldId id="256" r:id="rId2"/>
    <p:sldId id="269" r:id="rId3"/>
    <p:sldId id="263" r:id="rId4"/>
    <p:sldId id="259" r:id="rId5"/>
    <p:sldId id="257" r:id="rId6"/>
    <p:sldId id="258" r:id="rId7"/>
    <p:sldId id="268" r:id="rId8"/>
    <p:sldId id="260" r:id="rId9"/>
    <p:sldId id="264" r:id="rId10"/>
    <p:sldId id="261" r:id="rId11"/>
    <p:sldId id="265" r:id="rId12"/>
    <p:sldId id="266" r:id="rId13"/>
    <p:sldId id="267" r:id="rId14"/>
  </p:sldIdLst>
  <p:sldSz cx="9144000" cy="6858000" type="screen4x3"/>
  <p:notesSz cx="6985000" cy="9283700"/>
  <p:embeddedFontLst>
    <p:embeddedFont>
      <p:font typeface="Calibri" panose="020F0502020204030204" pitchFamily="34" charset="0"/>
      <p:regular r:id="rId17"/>
      <p:bold r:id="rId18"/>
      <p:italic r:id="rId19"/>
      <p:boldItalic r:id="rId20"/>
    </p:embeddedFont>
    <p:embeddedFont>
      <p:font typeface="ＭＳ Ｐゴシック" panose="020B0600070205080204" pitchFamily="34" charset="-128"/>
      <p:regular r:id="rId21"/>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00"/>
    <a:srgbClr val="3333CC"/>
    <a:srgbClr val="0066CC"/>
    <a:srgbClr val="CC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58" autoAdjust="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2943" tIns="46472" rIns="92943" bIns="46472" rtlCol="0"/>
          <a:lstStyle>
            <a:lvl1pPr algn="l">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955953" y="0"/>
            <a:ext cx="3027466" cy="464503"/>
          </a:xfrm>
          <a:prstGeom prst="rect">
            <a:avLst/>
          </a:prstGeom>
        </p:spPr>
        <p:txBody>
          <a:bodyPr vert="horz" lIns="92943" tIns="46472" rIns="92943" bIns="46472" rtlCol="0"/>
          <a:lstStyle>
            <a:lvl1pPr algn="r">
              <a:defRPr sz="1200">
                <a:latin typeface="Arial" pitchFamily="34" charset="0"/>
              </a:defRPr>
            </a:lvl1pPr>
          </a:lstStyle>
          <a:p>
            <a:pPr>
              <a:defRPr/>
            </a:pPr>
            <a:fld id="{13C9DC92-66D9-4A6A-8171-2328A1BCCB39}" type="datetimeFigureOut">
              <a:rPr lang="en-US"/>
              <a:pPr>
                <a:defRPr/>
              </a:pPr>
              <a:t>11/12/2014</a:t>
            </a:fld>
            <a:endParaRPr lang="en-US" dirty="0"/>
          </a:p>
        </p:txBody>
      </p:sp>
      <p:sp>
        <p:nvSpPr>
          <p:cNvPr id="4" name="Footer Placeholder 3"/>
          <p:cNvSpPr>
            <a:spLocks noGrp="1"/>
          </p:cNvSpPr>
          <p:nvPr>
            <p:ph type="ftr" sz="quarter" idx="2"/>
          </p:nvPr>
        </p:nvSpPr>
        <p:spPr>
          <a:xfrm>
            <a:off x="1" y="8817612"/>
            <a:ext cx="3027466" cy="464503"/>
          </a:xfrm>
          <a:prstGeom prst="rect">
            <a:avLst/>
          </a:prstGeom>
        </p:spPr>
        <p:txBody>
          <a:bodyPr vert="horz" lIns="92943" tIns="46472" rIns="92943" bIns="46472" rtlCol="0" anchor="b"/>
          <a:lstStyle>
            <a:lvl1pPr algn="l">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955953" y="8817612"/>
            <a:ext cx="3027466" cy="464503"/>
          </a:xfrm>
          <a:prstGeom prst="rect">
            <a:avLst/>
          </a:prstGeom>
        </p:spPr>
        <p:txBody>
          <a:bodyPr vert="horz" lIns="92943" tIns="46472" rIns="92943" bIns="46472" rtlCol="0" anchor="b"/>
          <a:lstStyle>
            <a:lvl1pPr algn="r">
              <a:defRPr sz="1200">
                <a:latin typeface="Arial" pitchFamily="34" charset="0"/>
              </a:defRPr>
            </a:lvl1pPr>
          </a:lstStyle>
          <a:p>
            <a:pPr>
              <a:defRPr/>
            </a:pPr>
            <a:fld id="{12215AB4-9AFD-4570-8544-EFF3487BDB5C}" type="slidenum">
              <a:rPr lang="en-US"/>
              <a:pPr>
                <a:defRPr/>
              </a:pPr>
              <a:t>‹#›</a:t>
            </a:fld>
            <a:endParaRPr lang="en-US" dirty="0"/>
          </a:p>
        </p:txBody>
      </p:sp>
    </p:spTree>
    <p:extLst>
      <p:ext uri="{BB962C8B-B14F-4D97-AF65-F5344CB8AC3E}">
        <p14:creationId xmlns:p14="http://schemas.microsoft.com/office/powerpoint/2010/main" val="2317582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4503"/>
          </a:xfrm>
          <a:prstGeom prst="rect">
            <a:avLst/>
          </a:prstGeom>
        </p:spPr>
        <p:txBody>
          <a:bodyPr vert="horz" lIns="92943" tIns="46472" rIns="92943" bIns="46472" rtlCol="0"/>
          <a:lstStyle>
            <a:lvl1pPr algn="l">
              <a:defRPr sz="1200">
                <a:latin typeface="Arial" pitchFamily="34" charset="0"/>
              </a:defRPr>
            </a:lvl1pPr>
          </a:lstStyle>
          <a:p>
            <a:pPr>
              <a:defRPr/>
            </a:pPr>
            <a:endParaRPr lang="en-US" dirty="0"/>
          </a:p>
        </p:txBody>
      </p:sp>
      <p:sp>
        <p:nvSpPr>
          <p:cNvPr id="3" name="Date Placeholder 2"/>
          <p:cNvSpPr>
            <a:spLocks noGrp="1"/>
          </p:cNvSpPr>
          <p:nvPr>
            <p:ph type="dt" idx="1"/>
          </p:nvPr>
        </p:nvSpPr>
        <p:spPr>
          <a:xfrm>
            <a:off x="3955953" y="0"/>
            <a:ext cx="3027466" cy="464503"/>
          </a:xfrm>
          <a:prstGeom prst="rect">
            <a:avLst/>
          </a:prstGeom>
        </p:spPr>
        <p:txBody>
          <a:bodyPr vert="horz" lIns="92943" tIns="46472" rIns="92943" bIns="46472" rtlCol="0"/>
          <a:lstStyle>
            <a:lvl1pPr algn="r">
              <a:defRPr sz="1200">
                <a:latin typeface="Arial" pitchFamily="34" charset="0"/>
              </a:defRPr>
            </a:lvl1pPr>
          </a:lstStyle>
          <a:p>
            <a:pPr>
              <a:defRPr/>
            </a:pPr>
            <a:fld id="{A000926D-DE1F-499F-8A50-FE36F36C2C1F}" type="datetimeFigureOut">
              <a:rPr lang="en-US"/>
              <a:pPr>
                <a:defRPr/>
              </a:pPr>
              <a:t>11/12/2014</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3" tIns="46472" rIns="92943" bIns="46472" rtlCol="0" anchor="ctr"/>
          <a:lstStyle/>
          <a:p>
            <a:pPr lvl="0"/>
            <a:endParaRPr lang="en-US" noProof="0" dirty="0" smtClean="0"/>
          </a:p>
        </p:txBody>
      </p:sp>
      <p:sp>
        <p:nvSpPr>
          <p:cNvPr id="5" name="Notes Placeholder 4"/>
          <p:cNvSpPr>
            <a:spLocks noGrp="1"/>
          </p:cNvSpPr>
          <p:nvPr>
            <p:ph type="body" sz="quarter" idx="3"/>
          </p:nvPr>
        </p:nvSpPr>
        <p:spPr>
          <a:xfrm>
            <a:off x="699133" y="4410392"/>
            <a:ext cx="5586735" cy="4177348"/>
          </a:xfrm>
          <a:prstGeom prst="rect">
            <a:avLst/>
          </a:prstGeom>
        </p:spPr>
        <p:txBody>
          <a:bodyPr vert="horz" lIns="92943" tIns="46472" rIns="92943" bIns="464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17612"/>
            <a:ext cx="3027466" cy="464503"/>
          </a:xfrm>
          <a:prstGeom prst="rect">
            <a:avLst/>
          </a:prstGeom>
        </p:spPr>
        <p:txBody>
          <a:bodyPr vert="horz" lIns="92943" tIns="46472" rIns="92943" bIns="46472" rtlCol="0" anchor="b"/>
          <a:lstStyle>
            <a:lvl1pPr algn="l">
              <a:defRPr sz="1200">
                <a:latin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955953" y="8817612"/>
            <a:ext cx="3027466" cy="464503"/>
          </a:xfrm>
          <a:prstGeom prst="rect">
            <a:avLst/>
          </a:prstGeom>
        </p:spPr>
        <p:txBody>
          <a:bodyPr vert="horz" lIns="92943" tIns="46472" rIns="92943" bIns="46472" rtlCol="0" anchor="b"/>
          <a:lstStyle>
            <a:lvl1pPr algn="r">
              <a:defRPr sz="1200">
                <a:latin typeface="Arial" pitchFamily="34" charset="0"/>
              </a:defRPr>
            </a:lvl1pPr>
          </a:lstStyle>
          <a:p>
            <a:pPr>
              <a:defRPr/>
            </a:pPr>
            <a:fld id="{97269489-7CD4-4FA2-9033-4D6ADE3BB86A}" type="slidenum">
              <a:rPr lang="en-US"/>
              <a:pPr>
                <a:defRPr/>
              </a:pPr>
              <a:t>‹#›</a:t>
            </a:fld>
            <a:endParaRPr lang="en-US" dirty="0"/>
          </a:p>
        </p:txBody>
      </p:sp>
    </p:spTree>
    <p:extLst>
      <p:ext uri="{BB962C8B-B14F-4D97-AF65-F5344CB8AC3E}">
        <p14:creationId xmlns:p14="http://schemas.microsoft.com/office/powerpoint/2010/main" val="1330832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9CBDFC-9B49-4FE1-A6F6-D4743C58E453}" type="datetime1">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F29566-5DEB-4752-A7FE-0F6FC4562D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027D89-91FD-4D2F-8F90-50C14BBB3117}" type="datetime1">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2F4D34-02DA-4AB2-A7EF-B764BD5C21E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11C02-D8BB-4164-A2F8-AB89FC1811CB}" type="datetime1">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7E47AB-39FF-400D-ADA5-8D5A0FAB787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19F779-17D1-44C3-B19C-0649A2C73C3D}" type="datetime1">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EF44F5-B755-4991-B9E5-5FA2CF9B599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ACCD3C-47AC-45E4-ADC4-BC88E2C33E60}" type="datetime1">
              <a:rPr lang="en-US"/>
              <a:pPr>
                <a:defRPr/>
              </a:pPr>
              <a:t>11/12/2014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CA00ED-A3FA-4BB3-81F4-1F7078699A7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DF2577-FAB1-4352-A578-38C28080F4F3}" type="datetime1">
              <a:rPr lang="en-US"/>
              <a:pPr>
                <a:defRPr/>
              </a:pPr>
              <a:t>11/12/2014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53AE603-EFDD-4A81-84DB-ABEC3FE9ABE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3F89C7F-31AF-4899-85BC-23263AFDF60F}" type="datetime1">
              <a:rPr lang="en-US"/>
              <a:pPr>
                <a:defRPr/>
              </a:pPr>
              <a:t>11/12/2014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98A61CC-63AD-42E4-A052-B8A7336E1F9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ACF678-60B1-440A-9B2A-E871CF7E41D4}" type="datetime1">
              <a:rPr lang="en-US"/>
              <a:pPr>
                <a:defRPr/>
              </a:pPr>
              <a:t>11/12/2014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5477824-DEB7-4ADD-95A3-110759C9E6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2B531D-6A98-4F1E-ADF2-465D8D20E21D}" type="datetime1">
              <a:rPr lang="en-US"/>
              <a:pPr>
                <a:defRPr/>
              </a:pPr>
              <a:t>11/12/2014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ED91883-ADC6-4E41-8860-C3D3370D18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BA652C-773A-48D9-AE1D-6247FDEFAAA0}" type="datetime1">
              <a:rPr lang="en-US"/>
              <a:pPr>
                <a:defRPr/>
              </a:pPr>
              <a:t>11/12/2014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55C33E6-7D77-40D9-A09F-EA476E29958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1855E2-0A5F-4BCD-B6B9-97DE621DE57D}" type="datetime1">
              <a:rPr lang="en-US"/>
              <a:pPr>
                <a:defRPr/>
              </a:pPr>
              <a:t>11/12/2014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B000B7-80BD-45B5-A53E-42E05B8CDD1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74135C1-F425-4921-88AE-20C80C0C050D}" type="datetime1">
              <a:rPr lang="en-US"/>
              <a:pPr>
                <a:defRPr/>
              </a:pPr>
              <a:t>11/12/2014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30AF6BB-8138-4D83-8895-45AD41DF3F6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05200" y="4038600"/>
            <a:ext cx="5486400" cy="1015663"/>
          </a:xfrm>
          <a:prstGeom prst="rect">
            <a:avLst/>
          </a:prstGeom>
          <a:noFill/>
        </p:spPr>
        <p:txBody>
          <a:bodyPr wrap="square">
            <a:spAutoFit/>
          </a:bodyPr>
          <a:lstStyle/>
          <a:p>
            <a:pPr algn="ctr">
              <a:defRPr/>
            </a:pPr>
            <a:r>
              <a:rPr lang="en-GB" sz="3200" b="1" dirty="0" smtClean="0">
                <a:latin typeface="+mn-lt"/>
              </a:rPr>
              <a:t>Ken Jucks and Diane Wickland</a:t>
            </a:r>
            <a:endParaRPr lang="en-GB" sz="2800" b="1" dirty="0">
              <a:latin typeface="+mn-lt"/>
            </a:endParaRPr>
          </a:p>
          <a:p>
            <a:pPr algn="ctr">
              <a:defRPr/>
            </a:pPr>
            <a:r>
              <a:rPr lang="en-GB" sz="2800" b="1" dirty="0">
                <a:latin typeface="+mn-lt"/>
              </a:rPr>
              <a:t>     </a:t>
            </a:r>
            <a:endParaRPr lang="en-US" dirty="0">
              <a:latin typeface="+mn-lt"/>
            </a:endParaRPr>
          </a:p>
        </p:txBody>
      </p:sp>
      <p:sp>
        <p:nvSpPr>
          <p:cNvPr id="7" name="TextBox 6"/>
          <p:cNvSpPr txBox="1"/>
          <p:nvPr/>
        </p:nvSpPr>
        <p:spPr>
          <a:xfrm>
            <a:off x="228600" y="1457742"/>
            <a:ext cx="8839200" cy="2123658"/>
          </a:xfrm>
          <a:prstGeom prst="rect">
            <a:avLst/>
          </a:prstGeom>
          <a:noFill/>
        </p:spPr>
        <p:txBody>
          <a:bodyPr>
            <a:spAutoFit/>
          </a:bodyPr>
          <a:lstStyle/>
          <a:p>
            <a:pPr algn="ctr"/>
            <a:r>
              <a:rPr lang="en-US" sz="4400" b="1" dirty="0" smtClean="0">
                <a:latin typeface="+mj-lt"/>
              </a:rPr>
              <a:t>Carbon Monitoring System: The NASA HQ Perspective</a:t>
            </a:r>
          </a:p>
          <a:p>
            <a:pPr algn="ctr"/>
            <a:endParaRPr lang="en-US" sz="4400" b="1" dirty="0">
              <a:latin typeface="+mj-lt"/>
            </a:endParaRPr>
          </a:p>
        </p:txBody>
      </p:sp>
      <p:sp>
        <p:nvSpPr>
          <p:cNvPr id="8" name="TextBox 7"/>
          <p:cNvSpPr txBox="1"/>
          <p:nvPr/>
        </p:nvSpPr>
        <p:spPr>
          <a:xfrm>
            <a:off x="4572000" y="5974616"/>
            <a:ext cx="3886200" cy="584775"/>
          </a:xfrm>
          <a:prstGeom prst="rect">
            <a:avLst/>
          </a:prstGeom>
          <a:noFill/>
        </p:spPr>
        <p:txBody>
          <a:bodyPr wrap="square">
            <a:spAutoFit/>
          </a:bodyPr>
          <a:lstStyle/>
          <a:p>
            <a:pPr algn="ctr">
              <a:defRPr/>
            </a:pPr>
            <a:r>
              <a:rPr lang="en-US" sz="3200" b="1" dirty="0" smtClean="0">
                <a:latin typeface="+mj-lt"/>
              </a:rPr>
              <a:t>November 13, 2014</a:t>
            </a:r>
            <a:endParaRPr lang="en-US" sz="3200" dirty="0"/>
          </a:p>
        </p:txBody>
      </p:sp>
      <p:pic>
        <p:nvPicPr>
          <p:cNvPr id="9" name="Picture 8"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10" name="Picture 9"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4095"/>
            <a:ext cx="8056344" cy="1015505"/>
          </a:xfrm>
          <a:prstGeom prst="rect">
            <a:avLst/>
          </a:prstGeom>
        </p:spPr>
      </p:pic>
      <p:pic>
        <p:nvPicPr>
          <p:cNvPr id="11" name="Picture 10" descr="icon_flu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5791200"/>
            <a:ext cx="898465" cy="898465"/>
          </a:xfrm>
          <a:prstGeom prst="rect">
            <a:avLst/>
          </a:prstGeom>
        </p:spPr>
      </p:pic>
      <p:pic>
        <p:nvPicPr>
          <p:cNvPr id="12" name="Picture 11" descr="icon_bioma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5791200"/>
            <a:ext cx="898466" cy="898466"/>
          </a:xfrm>
          <a:prstGeom prst="rect">
            <a:avLst/>
          </a:prstGeom>
        </p:spPr>
      </p:pic>
      <p:pic>
        <p:nvPicPr>
          <p:cNvPr id="13" name="Picture 12" descr="icon_scoping.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5600" y="5791200"/>
            <a:ext cx="898466" cy="89846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10</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3200400" y="1981200"/>
            <a:ext cx="2895600" cy="2895600"/>
          </a:xfrm>
        </p:spPr>
        <p:txBody>
          <a:bodyPr/>
          <a:lstStyle/>
          <a:p>
            <a:pPr>
              <a:buNone/>
            </a:pPr>
            <a:endParaRPr lang="en-US" sz="5400" b="1" dirty="0" smtClean="0"/>
          </a:p>
          <a:p>
            <a:pPr marL="0" indent="0">
              <a:buNone/>
            </a:pPr>
            <a:r>
              <a:rPr lang="en-US" sz="5400" b="1" dirty="0" smtClean="0"/>
              <a:t>Backup </a:t>
            </a:r>
            <a:endParaRPr lang="en-US" sz="5400" b="1"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4" name="Title 3"/>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8923221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11</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990600"/>
            <a:ext cx="8915400" cy="5105400"/>
          </a:xfrm>
        </p:spPr>
        <p:txBody>
          <a:bodyPr/>
          <a:lstStyle/>
          <a:p>
            <a:pPr marL="0" indent="0">
              <a:buClr>
                <a:srgbClr val="0000FF"/>
              </a:buClr>
              <a:buFont typeface="Wingdings" pitchFamily="2" charset="2"/>
              <a:buChar char="v"/>
            </a:pPr>
            <a:r>
              <a:rPr lang="en-US" sz="2000" b="1" dirty="0" smtClean="0"/>
              <a:t> NASA’s Approach in prototyping, researching, and scoping a carbon monitoring system emphasizes exploitation of the </a:t>
            </a:r>
            <a:r>
              <a:rPr lang="en-US" sz="2000" b="1" dirty="0" smtClean="0">
                <a:solidFill>
                  <a:srgbClr val="0000FF"/>
                </a:solidFill>
              </a:rPr>
              <a:t>satellite remote sensing resources, computational capabilities, scientific knowledge, airborne science capabilities</a:t>
            </a:r>
            <a:r>
              <a:rPr lang="en-US" sz="2000" b="1" dirty="0" smtClean="0"/>
              <a:t>, and end-to-end system expertise that are major NASA strengths </a:t>
            </a:r>
          </a:p>
          <a:p>
            <a:pPr marL="0" indent="0">
              <a:buClr>
                <a:srgbClr val="0000FF"/>
              </a:buClr>
              <a:buFont typeface="Wingdings" pitchFamily="2" charset="2"/>
              <a:buChar char="v"/>
            </a:pPr>
            <a:r>
              <a:rPr lang="en-US" sz="2000" b="1" dirty="0" smtClean="0"/>
              <a:t> Significant effort is being devoted to rigorous evaluation of the carbon  monitoring products being produced, as well as to the </a:t>
            </a:r>
            <a:r>
              <a:rPr lang="en-US" sz="2000" b="1" dirty="0" smtClean="0">
                <a:solidFill>
                  <a:srgbClr val="0000FF"/>
                </a:solidFill>
              </a:rPr>
              <a:t>characterization and quantification of errors and uncertainties</a:t>
            </a:r>
            <a:r>
              <a:rPr lang="en-US" sz="2000" b="1" dirty="0" smtClean="0"/>
              <a:t> in those products. </a:t>
            </a:r>
          </a:p>
          <a:p>
            <a:pPr marL="0" indent="0">
              <a:buClr>
                <a:srgbClr val="0000FF"/>
              </a:buClr>
              <a:buFont typeface="Wingdings" pitchFamily="2" charset="2"/>
              <a:buChar char="v"/>
            </a:pPr>
            <a:r>
              <a:rPr lang="en-US" sz="2000" b="1" dirty="0" smtClean="0"/>
              <a:t> </a:t>
            </a:r>
            <a:r>
              <a:rPr lang="en-US" sz="2000" b="1" dirty="0"/>
              <a:t>E</a:t>
            </a:r>
            <a:r>
              <a:rPr lang="en-US" sz="2000" b="1" dirty="0" smtClean="0"/>
              <a:t>mphasis has been on </a:t>
            </a:r>
            <a:r>
              <a:rPr lang="en-US" sz="2000" b="1" dirty="0" smtClean="0">
                <a:solidFill>
                  <a:srgbClr val="0000FF"/>
                </a:solidFill>
              </a:rPr>
              <a:t>regional, national, and global satellite-based carbon monitoring products </a:t>
            </a:r>
            <a:r>
              <a:rPr lang="en-US" sz="2000" b="1" dirty="0" smtClean="0"/>
              <a:t>relevant to national needs for completely transparent carbon and biomass inventory processes. </a:t>
            </a:r>
          </a:p>
          <a:p>
            <a:pPr marL="0" indent="0">
              <a:buClr>
                <a:srgbClr val="0000FF"/>
              </a:buClr>
              <a:buFont typeface="Wingdings" pitchFamily="2" charset="2"/>
              <a:buChar char="v"/>
            </a:pPr>
            <a:r>
              <a:rPr lang="en-US" sz="2000" b="1" dirty="0" smtClean="0"/>
              <a:t> NASA’s approach takes into account data and expertise that are the domain of other U.S. Government agencies and anticipates continuing close communications and/or partnerships with those agencies. </a:t>
            </a:r>
          </a:p>
          <a:p>
            <a:pPr marL="0" indent="0">
              <a:buClr>
                <a:srgbClr val="0000FF"/>
              </a:buClr>
              <a:buFont typeface="Wingdings" pitchFamily="2" charset="2"/>
              <a:buChar char="v"/>
            </a:pPr>
            <a:r>
              <a:rPr lang="en-US" sz="2000" b="1" dirty="0"/>
              <a:t> NASA’s approach also recognizes a need for </a:t>
            </a:r>
            <a:r>
              <a:rPr lang="en-US" sz="2000" b="1" dirty="0">
                <a:solidFill>
                  <a:srgbClr val="0000FF"/>
                </a:solidFill>
              </a:rPr>
              <a:t>complementary local-scale (airborne and </a:t>
            </a:r>
            <a:r>
              <a:rPr lang="en-US" sz="2000" b="1" i="1" dirty="0">
                <a:solidFill>
                  <a:srgbClr val="0000FF"/>
                </a:solidFill>
              </a:rPr>
              <a:t>in situ</a:t>
            </a:r>
            <a:r>
              <a:rPr lang="en-US" sz="2000" b="1" dirty="0">
                <a:solidFill>
                  <a:srgbClr val="0000FF"/>
                </a:solidFill>
              </a:rPr>
              <a:t>) </a:t>
            </a:r>
            <a:r>
              <a:rPr lang="en-US" sz="2000" b="1" dirty="0"/>
              <a:t>information to demonstrate quantitative remote sensing methods; to aid in </a:t>
            </a:r>
            <a:r>
              <a:rPr lang="en-US" sz="2000" b="1" dirty="0" smtClean="0"/>
              <a:t>scaling up; </a:t>
            </a:r>
            <a:r>
              <a:rPr lang="en-US" sz="2000" b="1" dirty="0"/>
              <a:t>and for essential evaluation of </a:t>
            </a:r>
            <a:r>
              <a:rPr lang="en-US" sz="2000" b="1" dirty="0" smtClean="0"/>
              <a:t>products</a:t>
            </a:r>
            <a:r>
              <a:rPr lang="en-US" sz="2000" b="1" dirty="0"/>
              <a:t>. </a:t>
            </a:r>
          </a:p>
          <a:p>
            <a:pPr marL="0" indent="0">
              <a:buClr>
                <a:srgbClr val="0000FF"/>
              </a:buClr>
              <a:buFont typeface="Wingdings" pitchFamily="2" charset="2"/>
              <a:buChar char="v"/>
            </a:pPr>
            <a:r>
              <a:rPr lang="en-US" sz="2000" b="1" dirty="0"/>
              <a:t> Additionally, </a:t>
            </a:r>
            <a:r>
              <a:rPr lang="en-US" sz="2000" b="1" dirty="0" smtClean="0"/>
              <a:t>this approach </a:t>
            </a:r>
            <a:r>
              <a:rPr lang="en-US" sz="2000" b="1" dirty="0"/>
              <a:t>lays the groundwork for CMS-related applications of future NASA satellite sensors now </a:t>
            </a:r>
            <a:r>
              <a:rPr lang="en-US" sz="2000" b="1" dirty="0" smtClean="0"/>
              <a:t>in development.</a:t>
            </a:r>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sp>
        <p:nvSpPr>
          <p:cNvPr id="4" name="Title 3"/>
          <p:cNvSpPr>
            <a:spLocks noGrp="1"/>
          </p:cNvSpPr>
          <p:nvPr>
            <p:ph type="title"/>
          </p:nvPr>
        </p:nvSpPr>
        <p:spPr/>
        <p:txBody>
          <a:bodyPr/>
          <a:lstStyle/>
          <a:p>
            <a:r>
              <a:rPr lang="en-US" dirty="0" smtClean="0"/>
              <a:t> </a:t>
            </a:r>
            <a:endParaRPr lang="en-US" dirty="0"/>
          </a:p>
        </p:txBody>
      </p:sp>
      <p:pic>
        <p:nvPicPr>
          <p:cNvPr id="12" name="Picture 11"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3" name="Rectangle 2"/>
          <p:cNvSpPr txBox="1">
            <a:spLocks noChangeArrowheads="1"/>
          </p:cNvSpPr>
          <p:nvPr/>
        </p:nvSpPr>
        <p:spPr bwMode="auto">
          <a:xfrm>
            <a:off x="11430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NASA’s Approach to CMS</a:t>
            </a:r>
          </a:p>
        </p:txBody>
      </p:sp>
    </p:spTree>
    <p:extLst>
      <p:ext uri="{BB962C8B-B14F-4D97-AF65-F5344CB8AC3E}">
        <p14:creationId xmlns:p14="http://schemas.microsoft.com/office/powerpoint/2010/main" val="157813438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12</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143000"/>
            <a:ext cx="8915400" cy="5105400"/>
          </a:xfrm>
        </p:spPr>
        <p:txBody>
          <a:bodyPr/>
          <a:lstStyle/>
          <a:p>
            <a:pPr marL="0" indent="0">
              <a:buNone/>
            </a:pPr>
            <a:r>
              <a:rPr lang="en-US" sz="2000" b="1" dirty="0" smtClean="0"/>
              <a:t>Phase 1 of CMS prototyping and pilot study research initiated in 2010 focused on two CMS pilot studies and several scoping efforts: </a:t>
            </a:r>
          </a:p>
          <a:p>
            <a:pPr marL="795338" indent="-331788">
              <a:buClr>
                <a:srgbClr val="0000FF"/>
              </a:buClr>
              <a:buFont typeface="Wingdings" pitchFamily="2" charset="2"/>
              <a:buChar char="v"/>
            </a:pPr>
            <a:r>
              <a:rPr lang="en-US" sz="2000" b="1" dirty="0" smtClean="0"/>
              <a:t> A Biomass and Carbon Storage Pilot Product </a:t>
            </a:r>
          </a:p>
          <a:p>
            <a:pPr marL="795338" indent="-331788">
              <a:buClr>
                <a:srgbClr val="0000FF"/>
              </a:buClr>
              <a:buFont typeface="Wingdings" pitchFamily="2" charset="2"/>
              <a:buChar char="v"/>
            </a:pPr>
            <a:r>
              <a:rPr lang="en-US" sz="2000" b="1" dirty="0" smtClean="0"/>
              <a:t> An Integrated Emission/Uptake (“Flux”) Pilot Product</a:t>
            </a:r>
          </a:p>
          <a:p>
            <a:pPr marL="795338" indent="-331788">
              <a:buClr>
                <a:srgbClr val="0000FF"/>
              </a:buClr>
              <a:buFont typeface="Wingdings" pitchFamily="2" charset="2"/>
              <a:buChar char="v"/>
            </a:pPr>
            <a:r>
              <a:rPr lang="en-US" sz="2000" b="1" dirty="0" smtClean="0"/>
              <a:t> Scoping studies and research to understand the needs of end users and scope potential new carbon monitoring products </a:t>
            </a:r>
          </a:p>
          <a:p>
            <a:pPr marL="795338" indent="-331788">
              <a:buClr>
                <a:srgbClr val="0000FF"/>
              </a:buClr>
              <a:buFont typeface="Wingdings" pitchFamily="2" charset="2"/>
              <a:buChar char="v"/>
            </a:pPr>
            <a:r>
              <a:rPr lang="en-US" sz="2000" b="1" dirty="0" smtClean="0"/>
              <a:t>A Science Definition Team (SDT) to guide the NASA Center-led work</a:t>
            </a:r>
          </a:p>
          <a:p>
            <a:pPr>
              <a:buNone/>
            </a:pPr>
            <a:endParaRPr lang="en-US" sz="1000" b="1" dirty="0" smtClean="0"/>
          </a:p>
          <a:p>
            <a:pPr marL="0" indent="0">
              <a:buNone/>
            </a:pPr>
            <a:r>
              <a:rPr lang="en-US" sz="2000" b="1" dirty="0" smtClean="0"/>
              <a:t>Phase 2a of CMS research was initiated in 2012 to build upon the lessons learned in the initial pilot studies and scoping efforts. The CMS activities selected involve: </a:t>
            </a:r>
          </a:p>
          <a:p>
            <a:pPr marL="795338" indent="-331788">
              <a:buClr>
                <a:srgbClr val="0000FF"/>
              </a:buClr>
              <a:buFont typeface="Wingdings" pitchFamily="2" charset="2"/>
              <a:buChar char="v"/>
            </a:pPr>
            <a:r>
              <a:rPr lang="en-US" sz="2000" b="1" dirty="0" smtClean="0"/>
              <a:t>Approaches that derive from or evolve the current pilot products and scoping efforts </a:t>
            </a:r>
          </a:p>
          <a:p>
            <a:pPr marL="795338" indent="-331788">
              <a:buClr>
                <a:srgbClr val="0000FF"/>
              </a:buClr>
              <a:buFont typeface="Wingdings" pitchFamily="2" charset="2"/>
              <a:buChar char="v"/>
            </a:pPr>
            <a:r>
              <a:rPr lang="en-US" sz="2000" b="1" dirty="0" smtClean="0"/>
              <a:t>Alternative approaches to the development of current carbon monitoring products (i.e., biomass and flux)</a:t>
            </a:r>
          </a:p>
          <a:p>
            <a:pPr marL="795338" indent="-331788">
              <a:buClr>
                <a:srgbClr val="0000FF"/>
              </a:buClr>
              <a:buFont typeface="Wingdings" pitchFamily="2" charset="2"/>
              <a:buChar char="v"/>
            </a:pPr>
            <a:r>
              <a:rPr lang="en-US" sz="2000" b="1" dirty="0" smtClean="0"/>
              <a:t>New carbon monitoring products, including those in need of further scoping research</a:t>
            </a:r>
          </a:p>
          <a:p>
            <a:pPr marL="795338" indent="-331788">
              <a:buClr>
                <a:srgbClr val="0000FF"/>
              </a:buClr>
              <a:buFont typeface="Wingdings" pitchFamily="2" charset="2"/>
              <a:buChar char="v"/>
            </a:pPr>
            <a:r>
              <a:rPr lang="en-US" sz="2000" b="1" dirty="0" smtClean="0"/>
              <a:t>A CMS Science Team (ST) and ST Leader (George Hurtt, U. Maryland)</a:t>
            </a:r>
            <a:endParaRPr lang="en-US" sz="1800" b="1" dirty="0" smtClean="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25605" name="Rectangle 2"/>
          <p:cNvSpPr>
            <a:spLocks noGrp="1" noChangeArrowheads="1"/>
          </p:cNvSpPr>
          <p:nvPr>
            <p:ph type="title"/>
          </p:nvPr>
        </p:nvSpPr>
        <p:spPr>
          <a:xfrm>
            <a:off x="1143000" y="76200"/>
            <a:ext cx="5334000" cy="685800"/>
          </a:xfrm>
          <a:solidFill>
            <a:schemeClr val="bg1"/>
          </a:solidFill>
        </p:spPr>
        <p:txBody>
          <a:bodyPr/>
          <a:lstStyle/>
          <a:p>
            <a:pPr eaLnBrk="1" hangingPunct="1"/>
            <a:r>
              <a:rPr lang="en-US" sz="3200" b="1" dirty="0" smtClean="0"/>
              <a:t>CMS Background Information</a:t>
            </a:r>
          </a:p>
        </p:txBody>
      </p:sp>
    </p:spTree>
    <p:extLst>
      <p:ext uri="{BB962C8B-B14F-4D97-AF65-F5344CB8AC3E}">
        <p14:creationId xmlns:p14="http://schemas.microsoft.com/office/powerpoint/2010/main" val="92541145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13</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143000"/>
            <a:ext cx="8915400" cy="5105400"/>
          </a:xfrm>
        </p:spPr>
        <p:txBody>
          <a:bodyPr/>
          <a:lstStyle/>
          <a:p>
            <a:pPr>
              <a:buNone/>
            </a:pPr>
            <a:endParaRPr lang="en-US" sz="1000" b="1" dirty="0" smtClean="0"/>
          </a:p>
          <a:p>
            <a:pPr marL="0" indent="0">
              <a:buNone/>
            </a:pPr>
            <a:r>
              <a:rPr lang="en-US" sz="2000" b="1" dirty="0" smtClean="0"/>
              <a:t>Phase 2b of CMS research was initiated in 2013 to focus on new studies to develop </a:t>
            </a:r>
            <a:r>
              <a:rPr lang="en-US" sz="2000" b="1" dirty="0"/>
              <a:t>prototype Monitoring Reporting and Verification (MRV) system capabilities </a:t>
            </a:r>
            <a:r>
              <a:rPr lang="en-US" sz="2000" b="1" dirty="0" smtClean="0"/>
              <a:t>for local and regional applications and to fill gaps in the Phase 2a activities. The CMS activities selected involve: </a:t>
            </a:r>
          </a:p>
          <a:p>
            <a:pPr marL="0" indent="0">
              <a:buClr>
                <a:srgbClr val="0000FF"/>
              </a:buClr>
              <a:buNone/>
            </a:pPr>
            <a:r>
              <a:rPr lang="en-US" sz="2000" b="1" dirty="0" smtClean="0"/>
              <a:t> </a:t>
            </a:r>
            <a:r>
              <a:rPr lang="en-US" sz="2000" b="1" dirty="0"/>
              <a:t>(1) acquisition, field sampling, quantification and development of prototype Monitoring Reporting and Verification (MRV) system capabilities which can provide transparent data products achieving levels of precision and accuracy required by current carbon trading </a:t>
            </a:r>
            <a:r>
              <a:rPr lang="en-US" sz="2000" b="1" dirty="0" smtClean="0"/>
              <a:t>protocols (7 studies), </a:t>
            </a:r>
            <a:endParaRPr lang="en-US" sz="2000" b="1" dirty="0"/>
          </a:p>
          <a:p>
            <a:pPr marL="0" indent="0">
              <a:buClr>
                <a:srgbClr val="0000FF"/>
              </a:buClr>
              <a:buNone/>
            </a:pPr>
            <a:r>
              <a:rPr lang="en-US" sz="2000" b="1" dirty="0"/>
              <a:t>(2) use of this type of information for local and regional applications related to Reducing Emissions from Deforestation and Forest Degradation (REDD) in developing </a:t>
            </a:r>
            <a:r>
              <a:rPr lang="en-US" sz="2000" b="1" dirty="0" smtClean="0"/>
              <a:t>nations (5 studies; with ties to SilvaCarbon), and</a:t>
            </a:r>
            <a:endParaRPr lang="en-US" sz="2000" b="1" dirty="0"/>
          </a:p>
          <a:p>
            <a:pPr marL="0" indent="0">
              <a:buClr>
                <a:srgbClr val="0000FF"/>
              </a:buClr>
              <a:buNone/>
            </a:pPr>
            <a:r>
              <a:rPr lang="en-US" sz="2000" b="1" dirty="0"/>
              <a:t>(3) filling gaps in ongoing NASA CMS research regarding quantification of errors and uncertainties in NASA CMS </a:t>
            </a:r>
            <a:r>
              <a:rPr lang="en-US" sz="2000" b="1" dirty="0" smtClean="0"/>
              <a:t>products (3 studies) </a:t>
            </a:r>
            <a:r>
              <a:rPr lang="en-US" sz="2000" b="1" dirty="0"/>
              <a:t>and in understanding and engaging the users of carbon monitoring </a:t>
            </a:r>
            <a:r>
              <a:rPr lang="en-US" sz="2000" b="1" dirty="0" smtClean="0"/>
              <a:t>information (2 studies). </a:t>
            </a:r>
            <a:endParaRPr lang="en-US" sz="2000" b="1"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25605" name="Rectangle 2"/>
          <p:cNvSpPr>
            <a:spLocks noGrp="1" noChangeArrowheads="1"/>
          </p:cNvSpPr>
          <p:nvPr>
            <p:ph type="title"/>
          </p:nvPr>
        </p:nvSpPr>
        <p:spPr>
          <a:xfrm>
            <a:off x="1143000" y="76200"/>
            <a:ext cx="5334000" cy="685800"/>
          </a:xfrm>
          <a:solidFill>
            <a:schemeClr val="bg1"/>
          </a:solidFill>
        </p:spPr>
        <p:txBody>
          <a:bodyPr/>
          <a:lstStyle/>
          <a:p>
            <a:pPr eaLnBrk="1" hangingPunct="1"/>
            <a:r>
              <a:rPr lang="en-US" sz="3200" b="1" dirty="0" smtClean="0"/>
              <a:t>CMS Background Information</a:t>
            </a:r>
          </a:p>
        </p:txBody>
      </p:sp>
    </p:spTree>
    <p:extLst>
      <p:ext uri="{BB962C8B-B14F-4D97-AF65-F5344CB8AC3E}">
        <p14:creationId xmlns:p14="http://schemas.microsoft.com/office/powerpoint/2010/main" val="36534289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2</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sp>
        <p:nvSpPr>
          <p:cNvPr id="4" name="Title 3"/>
          <p:cNvSpPr>
            <a:spLocks noGrp="1"/>
          </p:cNvSpPr>
          <p:nvPr>
            <p:ph type="title"/>
          </p:nvPr>
        </p:nvSpPr>
        <p:spPr/>
        <p:txBody>
          <a:bodyPr/>
          <a:lstStyle/>
          <a:p>
            <a:r>
              <a:rPr lang="en-US" dirty="0" smtClean="0"/>
              <a:t> </a:t>
            </a:r>
            <a:endParaRPr lang="en-US" dirty="0"/>
          </a:p>
        </p:txBody>
      </p:sp>
      <p:pic>
        <p:nvPicPr>
          <p:cNvPr id="12" name="Picture 11"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3"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Welcome!</a:t>
            </a:r>
          </a:p>
        </p:txBody>
      </p:sp>
      <p:sp>
        <p:nvSpPr>
          <p:cNvPr id="5" name="Content Placeholder 4"/>
          <p:cNvSpPr>
            <a:spLocks noGrp="1"/>
          </p:cNvSpPr>
          <p:nvPr>
            <p:ph idx="1"/>
          </p:nvPr>
        </p:nvSpPr>
        <p:spPr>
          <a:xfrm>
            <a:off x="76200" y="1472704"/>
            <a:ext cx="8991600" cy="5385296"/>
          </a:xfrm>
        </p:spPr>
        <p:txBody>
          <a:bodyPr/>
          <a:lstStyle/>
          <a:p>
            <a:r>
              <a:rPr lang="en-US" sz="2400" b="1" dirty="0" smtClean="0"/>
              <a:t>CMS is all about </a:t>
            </a:r>
            <a:r>
              <a:rPr lang="en-US" sz="2400" b="1" dirty="0" smtClean="0">
                <a:solidFill>
                  <a:srgbClr val="0000FF"/>
                </a:solidFill>
              </a:rPr>
              <a:t>carbon monitoring products and capabilities</a:t>
            </a:r>
            <a:r>
              <a:rPr lang="en-US" sz="2400" b="1" dirty="0" smtClean="0"/>
              <a:t> to meet national needs.</a:t>
            </a:r>
          </a:p>
          <a:p>
            <a:pPr marL="0" indent="0">
              <a:buNone/>
            </a:pPr>
            <a:endParaRPr lang="en-US" sz="1200" b="1" dirty="0" smtClean="0"/>
          </a:p>
          <a:p>
            <a:r>
              <a:rPr lang="en-US" sz="2400" b="1" dirty="0" smtClean="0"/>
              <a:t>Since 2010, and in response to Congressional direction, NASA has been </a:t>
            </a:r>
            <a:r>
              <a:rPr lang="en-US" sz="2400" b="1" dirty="0" smtClean="0">
                <a:solidFill>
                  <a:srgbClr val="0000FF"/>
                </a:solidFill>
              </a:rPr>
              <a:t>prototyping and evaluating </a:t>
            </a:r>
            <a:r>
              <a:rPr lang="en-US" sz="2400" b="1" dirty="0" smtClean="0"/>
              <a:t>remote-sensing derived data products and capabilities and has been </a:t>
            </a:r>
            <a:r>
              <a:rPr lang="en-US" sz="2400" b="1" dirty="0" smtClean="0">
                <a:solidFill>
                  <a:srgbClr val="0000FF"/>
                </a:solidFill>
              </a:rPr>
              <a:t>interacting with representative end users </a:t>
            </a:r>
            <a:r>
              <a:rPr lang="en-US" sz="2400" b="1" dirty="0" smtClean="0"/>
              <a:t>of such information to better understand and meet their needs.</a:t>
            </a:r>
          </a:p>
          <a:p>
            <a:pPr marL="0" indent="0">
              <a:buNone/>
            </a:pPr>
            <a:endParaRPr lang="en-US" sz="1200" b="1" dirty="0" smtClean="0"/>
          </a:p>
          <a:p>
            <a:r>
              <a:rPr lang="en-US" sz="2400" b="1" dirty="0">
                <a:solidFill>
                  <a:srgbClr val="0000FF"/>
                </a:solidFill>
              </a:rPr>
              <a:t>The NASA Carbon Monitoring System (CMS) project is forward-looking and designed to make significant contributions in characterizing, quantifying, understanding, and predicting the evolution of global carbon sources and sinks through improved monitoring of carbon stocks and fluxes.</a:t>
            </a:r>
            <a:r>
              <a:rPr lang="en-US" sz="2400" b="1" dirty="0"/>
              <a:t> </a:t>
            </a:r>
          </a:p>
        </p:txBody>
      </p:sp>
    </p:spTree>
    <p:extLst>
      <p:ext uri="{BB962C8B-B14F-4D97-AF65-F5344CB8AC3E}">
        <p14:creationId xmlns:p14="http://schemas.microsoft.com/office/powerpoint/2010/main" val="11262930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8"/>
          <p:cNvPicPr>
            <a:picLocks noChangeArrowheads="1"/>
          </p:cNvPicPr>
          <p:nvPr/>
        </p:nvPicPr>
        <p:blipFill>
          <a:blip r:embed="rId2" cstate="print"/>
          <a:srcRect/>
          <a:stretch>
            <a:fillRect/>
          </a:stretch>
        </p:blipFill>
        <p:spPr bwMode="auto">
          <a:xfrm>
            <a:off x="8001000" y="5867400"/>
            <a:ext cx="1143000" cy="990600"/>
          </a:xfrm>
          <a:prstGeom prst="rect">
            <a:avLst/>
          </a:prstGeom>
          <a:noFill/>
          <a:ln w="9525">
            <a:noFill/>
            <a:miter lim="800000"/>
            <a:headEnd/>
            <a:tailEnd/>
          </a:ln>
          <a:effectLst/>
        </p:spPr>
      </p:pic>
      <p:sp>
        <p:nvSpPr>
          <p:cNvPr id="19459" name="Content Placeholder 2"/>
          <p:cNvSpPr>
            <a:spLocks noGrp="1"/>
          </p:cNvSpPr>
          <p:nvPr>
            <p:ph idx="1"/>
          </p:nvPr>
        </p:nvSpPr>
        <p:spPr>
          <a:xfrm>
            <a:off x="101600" y="1295400"/>
            <a:ext cx="8813800" cy="4876800"/>
          </a:xfrm>
        </p:spPr>
        <p:txBody>
          <a:bodyPr/>
          <a:lstStyle/>
          <a:p>
            <a:pPr>
              <a:buClr>
                <a:srgbClr val="3333CC"/>
              </a:buClr>
              <a:buSzPct val="90000"/>
              <a:buNone/>
            </a:pPr>
            <a:r>
              <a:rPr lang="en-US" sz="2000" b="1" dirty="0" smtClean="0">
                <a:ea typeface="ＭＳ Ｐゴシック" pitchFamily="34" charset="-128"/>
                <a:cs typeface="Arial" charset="0"/>
              </a:rPr>
              <a:t>FY2014 Congressional Appropriation Direction:  </a:t>
            </a:r>
            <a:r>
              <a:rPr lang="en-US" sz="2000" dirty="0" smtClean="0"/>
              <a:t>"</a:t>
            </a:r>
            <a:r>
              <a:rPr lang="en-US" sz="2000" dirty="0"/>
              <a:t>Of the funds provided within the Earth Science research and analysis activity, the Committee recommends </a:t>
            </a:r>
            <a:r>
              <a:rPr lang="en-US" sz="2000" dirty="0">
                <a:solidFill>
                  <a:srgbClr val="0000CC"/>
                </a:solidFill>
              </a:rPr>
              <a:t>$10,000,000 to continue efforts for the development of a carbon monitoring system</a:t>
            </a:r>
            <a:r>
              <a:rPr lang="en-US" sz="2000" dirty="0"/>
              <a:t>. The majority of the funds should be directed toward acquisition, field sampling, quantification, and development of a </a:t>
            </a:r>
            <a:r>
              <a:rPr lang="en-US" sz="2000" dirty="0">
                <a:solidFill>
                  <a:srgbClr val="0000CC"/>
                </a:solidFill>
              </a:rPr>
              <a:t>prototype Monitoring Reporting and Verification [MRV] system</a:t>
            </a:r>
            <a:r>
              <a:rPr lang="en-US" sz="2000" dirty="0"/>
              <a:t> which can provide transparent data products achieving levels of precision and accuracy required by current carbon trading protocols. The Committee is concerned that NASA has not established a program of record around the development of MRV system, and therefore expects </a:t>
            </a:r>
            <a:r>
              <a:rPr lang="en-US" sz="2000" dirty="0">
                <a:solidFill>
                  <a:srgbClr val="0000CC"/>
                </a:solidFill>
              </a:rPr>
              <a:t>a plan from NASA not later than 90 days after enactment of this act incorporating such a system into its operating plan and long-term budget projection</a:t>
            </a:r>
            <a:r>
              <a:rPr lang="en-US" sz="2000" dirty="0"/>
              <a:t>. The Committee recognizes that the current orbital and suborbital platforms are insufficient to meet these objectives. Therefore, the </a:t>
            </a:r>
            <a:r>
              <a:rPr lang="en-US" sz="2000" dirty="0">
                <a:solidFill>
                  <a:srgbClr val="0000CC"/>
                </a:solidFill>
              </a:rPr>
              <a:t>use of commercial off-the-shelf technologies is recommended</a:t>
            </a:r>
            <a:r>
              <a:rPr lang="en-US" sz="2000" dirty="0"/>
              <a:t> as these products could provide robust calibration validation datasets for future NASA missions</a:t>
            </a:r>
            <a:r>
              <a:rPr lang="en-US" sz="2000" dirty="0" smtClean="0"/>
              <a:t>."</a:t>
            </a:r>
          </a:p>
          <a:p>
            <a:pPr>
              <a:buClr>
                <a:srgbClr val="3333CC"/>
              </a:buClr>
              <a:buSzPct val="90000"/>
              <a:buNone/>
            </a:pPr>
            <a:endParaRPr lang="en-US" sz="2000" dirty="0" smtClean="0"/>
          </a:p>
          <a:p>
            <a:pPr>
              <a:buClr>
                <a:srgbClr val="3333CC"/>
              </a:buClr>
              <a:buSzPct val="90000"/>
              <a:buNone/>
            </a:pPr>
            <a:endParaRPr lang="en-US" sz="2000" dirty="0" smtClean="0"/>
          </a:p>
          <a:p>
            <a:pPr>
              <a:buClr>
                <a:srgbClr val="3333CC"/>
              </a:buClr>
              <a:buSzPct val="90000"/>
              <a:buNone/>
            </a:pPr>
            <a:r>
              <a:rPr lang="en-US" sz="2000" b="1" dirty="0" smtClean="0">
                <a:ea typeface="ＭＳ Ｐゴシック" pitchFamily="34" charset="-128"/>
                <a:cs typeface="Arial" charset="0"/>
              </a:rPr>
              <a:t> </a:t>
            </a:r>
            <a:r>
              <a:rPr lang="en-US" sz="2000" dirty="0" smtClean="0">
                <a:ea typeface="ＭＳ Ｐゴシック" pitchFamily="34" charset="-128"/>
                <a:cs typeface="Arial" charset="0"/>
              </a:rPr>
              <a:t> </a:t>
            </a:r>
          </a:p>
          <a:p>
            <a:pPr lvl="1">
              <a:buClr>
                <a:srgbClr val="3333CC"/>
              </a:buClr>
              <a:buSzPct val="90000"/>
              <a:buFont typeface="Wingdings" pitchFamily="2" charset="2"/>
              <a:buChar char="v"/>
            </a:pPr>
            <a:endParaRPr lang="en-US" sz="1800" dirty="0" smtClean="0">
              <a:ea typeface="ＭＳ Ｐゴシック" pitchFamily="34" charset="-128"/>
              <a:cs typeface="Arial" charset="0"/>
            </a:endParaRPr>
          </a:p>
        </p:txBody>
      </p:sp>
      <p:sp>
        <p:nvSpPr>
          <p:cNvPr id="2" name="Title 1"/>
          <p:cNvSpPr>
            <a:spLocks noGrp="1"/>
          </p:cNvSpPr>
          <p:nvPr>
            <p:ph type="title"/>
          </p:nvPr>
        </p:nvSpPr>
        <p:spPr/>
        <p:txBody>
          <a:bodyPr/>
          <a:lstStyle/>
          <a:p>
            <a:r>
              <a:rPr lang="en-US" dirty="0" smtClean="0"/>
              <a:t> </a:t>
            </a:r>
            <a:endParaRPr lang="en-US" dirty="0"/>
          </a:p>
        </p:txBody>
      </p:sp>
      <p:pic>
        <p:nvPicPr>
          <p:cNvPr id="7" name="Picture 6" descr="NASA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9"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CMS 2014 Direction</a:t>
            </a:r>
          </a:p>
        </p:txBody>
      </p:sp>
    </p:spTree>
    <p:extLst>
      <p:ext uri="{BB962C8B-B14F-4D97-AF65-F5344CB8AC3E}">
        <p14:creationId xmlns:p14="http://schemas.microsoft.com/office/powerpoint/2010/main" val="172748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4</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152400" y="1066800"/>
            <a:ext cx="8839200" cy="5076825"/>
          </a:xfrm>
        </p:spPr>
        <p:txBody>
          <a:bodyPr/>
          <a:lstStyle/>
          <a:p>
            <a:pPr>
              <a:buNone/>
            </a:pPr>
            <a:endParaRPr lang="en-US" sz="1000" b="1" dirty="0" smtClean="0"/>
          </a:p>
          <a:p>
            <a:pPr marL="0" indent="0">
              <a:buNone/>
            </a:pPr>
            <a:r>
              <a:rPr lang="en-US" sz="2000" b="1" dirty="0" smtClean="0"/>
              <a:t>Phase 2c of CMS research was initiated in 2014 to focus on new studies to develop </a:t>
            </a:r>
            <a:r>
              <a:rPr lang="en-US" sz="2000" b="1" dirty="0"/>
              <a:t>prototype Monitoring Reporting and Verification (MRV) system capabilities </a:t>
            </a:r>
            <a:r>
              <a:rPr lang="en-US" sz="2000" b="1" dirty="0" smtClean="0"/>
              <a:t>for local and regional applications and to allow for extension or improvement of the Phase 1 CMS flux and biomass products.  The CMS activities selected involve: </a:t>
            </a:r>
          </a:p>
          <a:p>
            <a:pPr indent="4763">
              <a:buNone/>
            </a:pPr>
            <a:r>
              <a:rPr lang="en-US" sz="2000" b="1" dirty="0" smtClean="0"/>
              <a:t>(</a:t>
            </a:r>
            <a:r>
              <a:rPr lang="en-US" sz="2000" b="1" dirty="0"/>
              <a:t>1) </a:t>
            </a:r>
            <a:r>
              <a:rPr lang="en-US" sz="2000" b="1" dirty="0" smtClean="0"/>
              <a:t>Studies </a:t>
            </a:r>
            <a:r>
              <a:rPr lang="en-US" sz="2000" b="1" dirty="0"/>
              <a:t>using commercial off-the-shelf technologies to produce and evaluate prototype monitoring, reporting, and verification system approaches and/or calibration and validation data sets for future NASA missions, </a:t>
            </a:r>
            <a:r>
              <a:rPr lang="en-US" sz="2000" b="1" dirty="0" smtClean="0"/>
              <a:t>including support </a:t>
            </a:r>
            <a:r>
              <a:rPr lang="en-US" sz="2000" b="1" dirty="0"/>
              <a:t>of REDD, REDD+, or SilvaCarbon </a:t>
            </a:r>
            <a:r>
              <a:rPr lang="en-US" sz="2000" b="1" dirty="0" smtClean="0"/>
              <a:t>projects</a:t>
            </a:r>
            <a:r>
              <a:rPr lang="en-US" sz="2000" b="1" dirty="0"/>
              <a:t> </a:t>
            </a:r>
            <a:r>
              <a:rPr lang="en-US" sz="2000" b="1" dirty="0" smtClean="0"/>
              <a:t>(6 studies),</a:t>
            </a:r>
            <a:endParaRPr lang="en-US" sz="2000" b="1" dirty="0"/>
          </a:p>
          <a:p>
            <a:pPr indent="0">
              <a:buNone/>
            </a:pPr>
            <a:r>
              <a:rPr lang="en-US" sz="2000" b="1" dirty="0" smtClean="0"/>
              <a:t>(2) Studies </a:t>
            </a:r>
            <a:r>
              <a:rPr lang="en-US" sz="2000" b="1" dirty="0"/>
              <a:t>that address research needs to advance remote sensing-based approaches to monitoring, reporting, and </a:t>
            </a:r>
            <a:r>
              <a:rPr lang="en-US" sz="2000" b="1" dirty="0" smtClean="0"/>
              <a:t>verification (3 studies), and</a:t>
            </a:r>
          </a:p>
          <a:p>
            <a:pPr indent="0">
              <a:buNone/>
            </a:pPr>
            <a:r>
              <a:rPr lang="en-US" sz="2000" b="1" dirty="0" smtClean="0"/>
              <a:t>(3) Studies </a:t>
            </a:r>
            <a:r>
              <a:rPr lang="en-US" sz="2000" b="1" dirty="0"/>
              <a:t>that advance upon, extend, and/or improve the existing CMS products for biomass and flux resulting from NASA’s first phases of CMS pilot </a:t>
            </a:r>
            <a:r>
              <a:rPr lang="en-US" sz="2000" b="1" dirty="0" smtClean="0"/>
              <a:t>studies (7 studies).</a:t>
            </a:r>
          </a:p>
          <a:p>
            <a:pPr indent="0">
              <a:buNone/>
            </a:pPr>
            <a:endParaRPr lang="en-US" sz="1200" b="1" dirty="0"/>
          </a:p>
          <a:p>
            <a:pPr marL="0" indent="0">
              <a:buNone/>
            </a:pPr>
            <a:r>
              <a:rPr lang="en-US" sz="2000" b="1" dirty="0" smtClean="0">
                <a:sym typeface="Wingdings" panose="05000000000000000000" pitchFamily="2" charset="2"/>
              </a:rPr>
              <a:t> This 2014 selection and the ongoing investigations selected in 2013 have fully committed NASA’s 2015 funding for CMS.  </a:t>
            </a:r>
            <a:r>
              <a:rPr lang="en-US" sz="2000" b="1" dirty="0" smtClean="0">
                <a:solidFill>
                  <a:srgbClr val="0000FF"/>
                </a:solidFill>
                <a:sym typeface="Wingdings" panose="05000000000000000000" pitchFamily="2" charset="2"/>
              </a:rPr>
              <a:t>Therefore NASA is not planning to solicit for CMS in ROSES-2015.</a:t>
            </a:r>
            <a:endParaRPr lang="en-US" sz="2000" b="1" dirty="0" smtClean="0">
              <a:solidFill>
                <a:srgbClr val="0000FF"/>
              </a:solidFill>
            </a:endParaRPr>
          </a:p>
        </p:txBody>
      </p:sp>
      <p:pic>
        <p:nvPicPr>
          <p:cNvPr id="7" name="Picture 6"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25605" name="Rectangle 2"/>
          <p:cNvSpPr>
            <a:spLocks noGrp="1" noChangeArrowheads="1"/>
          </p:cNvSpPr>
          <p:nvPr>
            <p:ph type="title"/>
          </p:nvPr>
        </p:nvSpPr>
        <p:spPr>
          <a:xfrm>
            <a:off x="1219200" y="76200"/>
            <a:ext cx="5334000" cy="685800"/>
          </a:xfrm>
          <a:solidFill>
            <a:schemeClr val="bg1"/>
          </a:solidFill>
        </p:spPr>
        <p:txBody>
          <a:bodyPr/>
          <a:lstStyle/>
          <a:p>
            <a:pPr eaLnBrk="1" hangingPunct="1"/>
            <a:r>
              <a:rPr lang="en-US" sz="3200" b="1" dirty="0" smtClean="0"/>
              <a:t>CMS 2014 Selection</a:t>
            </a:r>
          </a:p>
        </p:txBody>
      </p:sp>
    </p:spTree>
    <p:extLst>
      <p:ext uri="{BB962C8B-B14F-4D97-AF65-F5344CB8AC3E}">
        <p14:creationId xmlns:p14="http://schemas.microsoft.com/office/powerpoint/2010/main" val="14881218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5</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228600" y="1143000"/>
            <a:ext cx="8763000" cy="4953000"/>
          </a:xfrm>
        </p:spPr>
        <p:txBody>
          <a:bodyPr/>
          <a:lstStyle/>
          <a:p>
            <a:pPr marL="0" indent="0">
              <a:buNone/>
            </a:pPr>
            <a:r>
              <a:rPr lang="en-US" sz="2400" b="1" dirty="0" smtClean="0"/>
              <a:t>The NASA HQ Program Leads for CMS (Jucks &amp; Wickland) and the CMS ST Leader (Hurtt) assembled a small group of CMS investigators (Bowman, Brown, Duren, Hagen, and Verdy) to join them in drafting the report to Congress and a progress report for wide distribution.</a:t>
            </a:r>
          </a:p>
          <a:p>
            <a:pPr marL="0" indent="0">
              <a:buNone/>
            </a:pPr>
            <a:endParaRPr lang="en-US" sz="1200" b="1" dirty="0" smtClean="0"/>
          </a:p>
          <a:p>
            <a:pPr>
              <a:buClr>
                <a:srgbClr val="0000FF"/>
              </a:buClr>
              <a:buFont typeface="Wingdings" panose="05000000000000000000" pitchFamily="2" charset="2"/>
              <a:buChar char="v"/>
            </a:pPr>
            <a:r>
              <a:rPr lang="en-US" sz="2400" b="1" dirty="0" smtClean="0"/>
              <a:t>A CMS project line-item is already incorporated into NASA’s  long-term </a:t>
            </a:r>
            <a:r>
              <a:rPr lang="en-US" sz="2400" b="1" dirty="0"/>
              <a:t>budget </a:t>
            </a:r>
            <a:r>
              <a:rPr lang="en-US" sz="2400" b="1" dirty="0" smtClean="0"/>
              <a:t>projection and operating plan @ $10M/yr.</a:t>
            </a:r>
          </a:p>
          <a:p>
            <a:pPr>
              <a:buClr>
                <a:srgbClr val="0000FF"/>
              </a:buClr>
              <a:buFont typeface="Wingdings" panose="05000000000000000000" pitchFamily="2" charset="2"/>
              <a:buChar char="v"/>
            </a:pPr>
            <a:r>
              <a:rPr lang="en-US" sz="2400" b="1" dirty="0" smtClean="0"/>
              <a:t>Report describes the overall context (big picture) for NASA CMS and NASA’s approach to carbon monitoring to meet U.S. national needs.</a:t>
            </a:r>
          </a:p>
          <a:p>
            <a:pPr>
              <a:buClr>
                <a:srgbClr val="0000FF"/>
              </a:buClr>
              <a:buFont typeface="Wingdings" panose="05000000000000000000" pitchFamily="2" charset="2"/>
              <a:buChar char="v"/>
            </a:pPr>
            <a:r>
              <a:rPr lang="en-US" sz="2400" b="1" dirty="0" smtClean="0"/>
              <a:t>Report summarizes progress to date</a:t>
            </a:r>
          </a:p>
          <a:p>
            <a:pPr>
              <a:buClr>
                <a:srgbClr val="0000FF"/>
              </a:buClr>
              <a:buFont typeface="Wingdings" panose="05000000000000000000" pitchFamily="2" charset="2"/>
              <a:buChar char="v"/>
            </a:pPr>
            <a:r>
              <a:rPr lang="en-US" sz="2400" b="1" dirty="0" smtClean="0"/>
              <a:t>Report describes NASA’s </a:t>
            </a:r>
            <a:r>
              <a:rPr lang="en-US" sz="2400" b="1" dirty="0"/>
              <a:t>longer-term strategy for CMS work and its vision regarding the NASA’s role </a:t>
            </a:r>
            <a:r>
              <a:rPr lang="en-US" sz="2400" b="1" dirty="0" smtClean="0"/>
              <a:t>in Monitoring</a:t>
            </a:r>
            <a:r>
              <a:rPr lang="en-US" sz="2400" b="1" dirty="0"/>
              <a:t>, Reporting, and Verification (MRV</a:t>
            </a:r>
            <a:r>
              <a:rPr lang="en-US" sz="2400" b="1" dirty="0" smtClean="0"/>
              <a:t>).</a:t>
            </a:r>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Reporting to Congress</a:t>
            </a:r>
          </a:p>
        </p:txBody>
      </p:sp>
    </p:spTree>
    <p:extLst>
      <p:ext uri="{BB962C8B-B14F-4D97-AF65-F5344CB8AC3E}">
        <p14:creationId xmlns:p14="http://schemas.microsoft.com/office/powerpoint/2010/main" val="40830000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6</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228600" y="990600"/>
            <a:ext cx="8763000" cy="4953000"/>
          </a:xfrm>
        </p:spPr>
        <p:txBody>
          <a:bodyPr/>
          <a:lstStyle/>
          <a:p>
            <a:pPr marL="0" indent="0">
              <a:buNone/>
            </a:pPr>
            <a:r>
              <a:rPr lang="en-US" sz="2400" b="1" dirty="0"/>
              <a:t>NASA’s Commitment to Carbon </a:t>
            </a:r>
            <a:r>
              <a:rPr lang="en-US" sz="2400" b="1" dirty="0" smtClean="0"/>
              <a:t>Monitoring</a:t>
            </a:r>
          </a:p>
          <a:p>
            <a:pPr marL="0" indent="0">
              <a:buNone/>
            </a:pPr>
            <a:endParaRPr lang="en-US" sz="800" b="1" dirty="0"/>
          </a:p>
          <a:p>
            <a:r>
              <a:rPr lang="en-US" sz="2400" b="1" dirty="0" smtClean="0"/>
              <a:t>NASA </a:t>
            </a:r>
            <a:r>
              <a:rPr lang="en-US" sz="2400" b="1" dirty="0"/>
              <a:t>will provide leadership in conducting prototyping work and pilot studies toward </a:t>
            </a:r>
            <a:r>
              <a:rPr lang="en-US" sz="2400" b="1" dirty="0" smtClean="0"/>
              <a:t>the development </a:t>
            </a:r>
            <a:r>
              <a:rPr lang="en-US" sz="2400" b="1" dirty="0"/>
              <a:t>of carbon monitoring capabilities for MRV with an emphasis on the role that satellite </a:t>
            </a:r>
            <a:r>
              <a:rPr lang="en-US" sz="2400" b="1" dirty="0" smtClean="0"/>
              <a:t>and airborne </a:t>
            </a:r>
            <a:r>
              <a:rPr lang="en-US" sz="2400" b="1" dirty="0"/>
              <a:t>observations and data products can play in a robust national capability. </a:t>
            </a:r>
            <a:endParaRPr lang="en-US" sz="2400" b="1" dirty="0" smtClean="0"/>
          </a:p>
          <a:p>
            <a:r>
              <a:rPr lang="en-US" sz="2400" b="1" dirty="0" smtClean="0"/>
              <a:t>NASA </a:t>
            </a:r>
            <a:r>
              <a:rPr lang="en-US" sz="2400" b="1" dirty="0"/>
              <a:t>will take action </a:t>
            </a:r>
            <a:r>
              <a:rPr lang="en-US" sz="2400" b="1" dirty="0" smtClean="0"/>
              <a:t>to ensure </a:t>
            </a:r>
            <a:r>
              <a:rPr lang="en-US" sz="2400" b="1" dirty="0"/>
              <a:t>that what is learned about the value/utility of certain satellite observations within the CMS </a:t>
            </a:r>
            <a:r>
              <a:rPr lang="en-US" sz="2400" b="1" dirty="0" smtClean="0"/>
              <a:t>project is </a:t>
            </a:r>
            <a:r>
              <a:rPr lang="en-US" sz="2400" b="1" dirty="0"/>
              <a:t>applied in planning for future satellite </a:t>
            </a:r>
            <a:r>
              <a:rPr lang="en-US" sz="2400" b="1" dirty="0" smtClean="0"/>
              <a:t>missions. </a:t>
            </a:r>
          </a:p>
          <a:p>
            <a:r>
              <a:rPr lang="en-US" sz="2400" b="1" dirty="0" smtClean="0"/>
              <a:t>As </a:t>
            </a:r>
            <a:r>
              <a:rPr lang="en-US" sz="2400" b="1" dirty="0"/>
              <a:t>these capabilities mature and </a:t>
            </a:r>
            <a:r>
              <a:rPr lang="en-US" sz="2400" b="1" dirty="0" smtClean="0"/>
              <a:t>the requirements </a:t>
            </a:r>
            <a:r>
              <a:rPr lang="en-US" sz="2400" b="1" dirty="0"/>
              <a:t>for U.S. MRV are </a:t>
            </a:r>
            <a:r>
              <a:rPr lang="en-US" sz="2400" b="1" dirty="0" smtClean="0"/>
              <a:t>defined</a:t>
            </a:r>
            <a:r>
              <a:rPr lang="en-US" sz="2400" b="1" dirty="0"/>
              <a:t>, NASA expects to play a strong role as one of </a:t>
            </a:r>
            <a:r>
              <a:rPr lang="en-US" sz="2400" b="1" dirty="0" smtClean="0"/>
              <a:t>several agencies </a:t>
            </a:r>
            <a:r>
              <a:rPr lang="en-US" sz="2400" b="1" dirty="0"/>
              <a:t>providing key data and information products. NASA will contribute essential </a:t>
            </a:r>
            <a:r>
              <a:rPr lang="en-US" sz="2400" b="1" dirty="0" smtClean="0"/>
              <a:t>satellite observations </a:t>
            </a:r>
            <a:r>
              <a:rPr lang="en-US" sz="2400" b="1" dirty="0"/>
              <a:t>and data products, modeling expertise and model products, and scientific expertise </a:t>
            </a:r>
            <a:r>
              <a:rPr lang="en-US" sz="2400" b="1" dirty="0" smtClean="0"/>
              <a:t>for interpretation</a:t>
            </a:r>
            <a:r>
              <a:rPr lang="en-US" sz="2400" b="1" dirty="0"/>
              <a:t>.</a:t>
            </a:r>
            <a:endParaRPr lang="en-US" sz="2400" b="1" dirty="0" smtClean="0"/>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NASA’s Strategy &amp; Vision</a:t>
            </a:r>
          </a:p>
        </p:txBody>
      </p:sp>
    </p:spTree>
    <p:extLst>
      <p:ext uri="{BB962C8B-B14F-4D97-AF65-F5344CB8AC3E}">
        <p14:creationId xmlns:p14="http://schemas.microsoft.com/office/powerpoint/2010/main" val="9499308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7</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76200" y="1192020"/>
            <a:ext cx="8915400" cy="4980180"/>
          </a:xfrm>
        </p:spPr>
        <p:txBody>
          <a:bodyPr/>
          <a:lstStyle/>
          <a:p>
            <a:pPr marL="0" indent="0">
              <a:spcBef>
                <a:spcPts val="0"/>
              </a:spcBef>
              <a:buNone/>
            </a:pPr>
            <a:r>
              <a:rPr lang="en-US" sz="2400" b="1" dirty="0"/>
              <a:t>Specific Priorities for the Future NASA CMS Project</a:t>
            </a:r>
            <a:r>
              <a:rPr lang="en-US" sz="2400" b="1" dirty="0" smtClean="0"/>
              <a:t>:</a:t>
            </a:r>
          </a:p>
          <a:p>
            <a:pPr marL="0" indent="0">
              <a:spcBef>
                <a:spcPts val="0"/>
              </a:spcBef>
              <a:buNone/>
            </a:pPr>
            <a:endParaRPr lang="en-US" sz="1200" b="1" dirty="0"/>
          </a:p>
          <a:p>
            <a:pPr marL="0" indent="0">
              <a:spcBef>
                <a:spcPts val="0"/>
              </a:spcBef>
              <a:buNone/>
            </a:pPr>
            <a:r>
              <a:rPr lang="it-IT" sz="2400" b="1" dirty="0"/>
              <a:t>1. Utilizing Future Satellite </a:t>
            </a:r>
            <a:r>
              <a:rPr lang="it-IT" sz="2400" b="1" dirty="0" smtClean="0"/>
              <a:t>Sensors </a:t>
            </a:r>
            <a:r>
              <a:rPr lang="it-IT" sz="2000" dirty="0" smtClean="0"/>
              <a:t>(e.g., </a:t>
            </a:r>
            <a:r>
              <a:rPr lang="en-US" sz="2000" dirty="0" smtClean="0"/>
              <a:t>SMAP, ICESat-2</a:t>
            </a:r>
            <a:r>
              <a:rPr lang="en-US" sz="2000" dirty="0"/>
              <a:t>, </a:t>
            </a:r>
            <a:r>
              <a:rPr lang="en-US" sz="2000" dirty="0" smtClean="0"/>
              <a:t>GEDI, NISAR)</a:t>
            </a:r>
          </a:p>
          <a:p>
            <a:pPr marL="0" indent="0">
              <a:spcBef>
                <a:spcPts val="0"/>
              </a:spcBef>
              <a:buNone/>
            </a:pPr>
            <a:r>
              <a:rPr lang="en-US" sz="2400" b="1" dirty="0" smtClean="0"/>
              <a:t>2</a:t>
            </a:r>
            <a:r>
              <a:rPr lang="en-US" sz="2400" b="1" dirty="0"/>
              <a:t>. </a:t>
            </a:r>
            <a:r>
              <a:rPr lang="en-US" sz="2400" b="1" dirty="0" smtClean="0"/>
              <a:t>Prototyping with COTS Technology</a:t>
            </a:r>
          </a:p>
          <a:p>
            <a:pPr marL="0" indent="0">
              <a:spcBef>
                <a:spcPts val="0"/>
              </a:spcBef>
              <a:buNone/>
            </a:pPr>
            <a:r>
              <a:rPr lang="en-US" sz="2400" b="1" dirty="0"/>
              <a:t>3. Expanding the Range of Prototyping </a:t>
            </a:r>
            <a:r>
              <a:rPr lang="en-US" sz="2400" b="1" dirty="0" smtClean="0"/>
              <a:t>Activities </a:t>
            </a:r>
            <a:r>
              <a:rPr lang="en-US" sz="2000" dirty="0" smtClean="0"/>
              <a:t>(additional </a:t>
            </a:r>
            <a:r>
              <a:rPr lang="en-US" sz="2000" dirty="0"/>
              <a:t>prototyping studies to address the high diversity of ecosystem </a:t>
            </a:r>
            <a:r>
              <a:rPr lang="en-US" sz="2000" dirty="0" smtClean="0"/>
              <a:t>types, landscape </a:t>
            </a:r>
            <a:r>
              <a:rPr lang="en-US" sz="2000" dirty="0"/>
              <a:t>complexity, and stakeholder </a:t>
            </a:r>
            <a:r>
              <a:rPr lang="en-US" sz="2000" dirty="0" smtClean="0"/>
              <a:t>needs; biomass </a:t>
            </a:r>
            <a:r>
              <a:rPr lang="en-US" sz="2000" dirty="0"/>
              <a:t>and flux products will be </a:t>
            </a:r>
            <a:r>
              <a:rPr lang="en-US" sz="2000" dirty="0" smtClean="0"/>
              <a:t>combined; studies </a:t>
            </a:r>
            <a:r>
              <a:rPr lang="en-US" sz="2000" dirty="0"/>
              <a:t>to improve carbon flux </a:t>
            </a:r>
            <a:r>
              <a:rPr lang="en-US" sz="2000" dirty="0" smtClean="0"/>
              <a:t>attribution).</a:t>
            </a:r>
            <a:endParaRPr lang="en-US" sz="2000" dirty="0"/>
          </a:p>
          <a:p>
            <a:pPr marL="0" indent="0">
              <a:spcBef>
                <a:spcPts val="0"/>
              </a:spcBef>
              <a:buNone/>
            </a:pPr>
            <a:r>
              <a:rPr lang="en-US" sz="2400" b="1" dirty="0"/>
              <a:t>4. Rigorous Evaluation, Uncertainty Quantification, Error </a:t>
            </a:r>
            <a:r>
              <a:rPr lang="en-US" sz="2400" b="1" dirty="0" smtClean="0"/>
              <a:t>Characterization</a:t>
            </a:r>
          </a:p>
          <a:p>
            <a:pPr marL="0" indent="0">
              <a:spcBef>
                <a:spcPts val="0"/>
              </a:spcBef>
              <a:buNone/>
            </a:pPr>
            <a:r>
              <a:rPr lang="en-US" sz="2400" b="1" dirty="0"/>
              <a:t>5. CMS User/Stakeholder </a:t>
            </a:r>
            <a:r>
              <a:rPr lang="en-US" sz="2400" b="1" dirty="0" smtClean="0"/>
              <a:t>Engagement</a:t>
            </a:r>
            <a:endParaRPr lang="en-US" sz="2400" dirty="0"/>
          </a:p>
          <a:p>
            <a:pPr marL="0" indent="0">
              <a:spcBef>
                <a:spcPts val="0"/>
              </a:spcBef>
              <a:buNone/>
            </a:pPr>
            <a:r>
              <a:rPr lang="en-US" sz="2400" b="1" dirty="0"/>
              <a:t>6. </a:t>
            </a:r>
            <a:r>
              <a:rPr lang="en-US" sz="2400" b="1" dirty="0" smtClean="0"/>
              <a:t>Partnerships </a:t>
            </a:r>
            <a:r>
              <a:rPr lang="en-US" sz="2000" dirty="0" smtClean="0"/>
              <a:t>(NASA </a:t>
            </a:r>
            <a:r>
              <a:rPr lang="en-US" sz="2000" dirty="0"/>
              <a:t>recognizes the importance of partnering </a:t>
            </a:r>
            <a:r>
              <a:rPr lang="en-US" sz="2000" dirty="0" smtClean="0"/>
              <a:t>for capabilities </a:t>
            </a:r>
            <a:r>
              <a:rPr lang="en-US" sz="2000" dirty="0"/>
              <a:t>best performed by other agencies and high-quality data from other </a:t>
            </a:r>
            <a:r>
              <a:rPr lang="en-US" sz="2000" dirty="0" smtClean="0"/>
              <a:t>sources:  USDA, DOE, NOAA, EPA, Japan (GOSAT and GOSAT-2), ESA (Biomass and Sentinel-5 Precursor/TROPOMI)) </a:t>
            </a:r>
          </a:p>
          <a:p>
            <a:pPr marL="0" indent="0">
              <a:spcBef>
                <a:spcPts val="0"/>
              </a:spcBef>
              <a:buNone/>
            </a:pPr>
            <a:r>
              <a:rPr lang="en-US" sz="2400" b="1" dirty="0" smtClean="0"/>
              <a:t>7</a:t>
            </a:r>
            <a:r>
              <a:rPr lang="en-US" sz="2400" b="1" dirty="0"/>
              <a:t>. Modeling and Data Assimilation</a:t>
            </a:r>
            <a:endParaRPr lang="en-US" sz="2400" b="1" dirty="0" smtClean="0"/>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a:t>NASA’s Strategy &amp; Vision</a:t>
            </a:r>
          </a:p>
        </p:txBody>
      </p:sp>
    </p:spTree>
    <p:extLst>
      <p:ext uri="{BB962C8B-B14F-4D97-AF65-F5344CB8AC3E}">
        <p14:creationId xmlns:p14="http://schemas.microsoft.com/office/powerpoint/2010/main" val="30344735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457200" y="6356350"/>
            <a:ext cx="2133600" cy="365125"/>
          </a:xfrm>
        </p:spPr>
        <p:txBody>
          <a:bodyPr/>
          <a:lstStyle/>
          <a:p>
            <a:pPr algn="l">
              <a:defRPr/>
            </a:pPr>
            <a:fld id="{6F48AC87-67F9-4D74-A7C3-C27C47E7410C}" type="slidenum">
              <a:rPr lang="en-US"/>
              <a:pPr algn="l">
                <a:defRPr/>
              </a:pPr>
              <a:t>8</a:t>
            </a:fld>
            <a:endParaRPr lang="en-US" dirty="0"/>
          </a:p>
        </p:txBody>
      </p:sp>
      <p:sp>
        <p:nvSpPr>
          <p:cNvPr id="25604" name="Rectangle 5"/>
          <p:cNvSpPr>
            <a:spLocks noChangeArrowheads="1"/>
          </p:cNvSpPr>
          <p:nvPr/>
        </p:nvSpPr>
        <p:spPr bwMode="auto">
          <a:xfrm>
            <a:off x="0" y="5741988"/>
            <a:ext cx="1452563" cy="1116012"/>
          </a:xfrm>
          <a:prstGeom prst="rect">
            <a:avLst/>
          </a:prstGeom>
          <a:solidFill>
            <a:schemeClr val="bg1"/>
          </a:solidFill>
          <a:ln w="9525">
            <a:noFill/>
            <a:miter lim="800000"/>
            <a:headEnd/>
            <a:tailEnd/>
          </a:ln>
        </p:spPr>
        <p:txBody>
          <a:bodyPr wrap="none" anchor="ctr"/>
          <a:lstStyle/>
          <a:p>
            <a:endParaRPr lang="en-US" dirty="0"/>
          </a:p>
        </p:txBody>
      </p:sp>
      <p:sp>
        <p:nvSpPr>
          <p:cNvPr id="3" name="Rectangle 3"/>
          <p:cNvSpPr>
            <a:spLocks noGrp="1" noChangeArrowheads="1"/>
          </p:cNvSpPr>
          <p:nvPr>
            <p:ph type="body" idx="1"/>
          </p:nvPr>
        </p:nvSpPr>
        <p:spPr>
          <a:xfrm>
            <a:off x="228600" y="1524000"/>
            <a:ext cx="8763000" cy="4953000"/>
          </a:xfrm>
        </p:spPr>
        <p:txBody>
          <a:bodyPr/>
          <a:lstStyle/>
          <a:p>
            <a:pPr marL="0" indent="0">
              <a:buNone/>
            </a:pPr>
            <a:r>
              <a:rPr lang="en-US" sz="2400" b="1" dirty="0" smtClean="0"/>
              <a:t>In the first 2010 and 2012, NASA funded 12-18 mo. studies at the Congressionally directed level out of current FY funds only.  In 2013, for Phase 2b, NASA created an ongoing budget line and committed to 3-year budget profiles.</a:t>
            </a:r>
          </a:p>
          <a:p>
            <a:pPr marL="0" indent="0">
              <a:buNone/>
            </a:pPr>
            <a:endParaRPr lang="en-US" sz="1200" b="1" dirty="0" smtClean="0"/>
          </a:p>
          <a:p>
            <a:pPr marL="0" indent="0">
              <a:buNone/>
            </a:pPr>
            <a:r>
              <a:rPr lang="en-US" sz="2400" b="1" dirty="0" smtClean="0"/>
              <a:t>NASA expects Congress to continue to provide guidance for how CMS funding is allocated.</a:t>
            </a:r>
          </a:p>
          <a:p>
            <a:pPr>
              <a:buClr>
                <a:srgbClr val="0000FF"/>
              </a:buClr>
              <a:buFont typeface="Wingdings" panose="05000000000000000000" pitchFamily="2" charset="2"/>
              <a:buChar char="v"/>
            </a:pPr>
            <a:r>
              <a:rPr lang="en-US" sz="2000" b="1" dirty="0" smtClean="0"/>
              <a:t>NASA has a desire to continue NASA-appropriate and productive activities where current funding is about to expire.  </a:t>
            </a:r>
          </a:p>
          <a:p>
            <a:pPr>
              <a:buClr>
                <a:srgbClr val="0000FF"/>
              </a:buClr>
              <a:buFont typeface="Wingdings" panose="05000000000000000000" pitchFamily="2" charset="2"/>
              <a:buChar char="v"/>
            </a:pPr>
            <a:r>
              <a:rPr lang="en-US" sz="2000" b="1" dirty="0" smtClean="0"/>
              <a:t>However, it is necessary to follow Congressional direction when setting future directions.  </a:t>
            </a:r>
          </a:p>
          <a:p>
            <a:pPr>
              <a:buClr>
                <a:srgbClr val="0000FF"/>
              </a:buClr>
              <a:buFont typeface="Wingdings" panose="05000000000000000000" pitchFamily="2" charset="2"/>
              <a:buChar char="v"/>
            </a:pPr>
            <a:r>
              <a:rPr lang="en-US" sz="2000" b="1" dirty="0" smtClean="0"/>
              <a:t>Feedback from stakeholders will be essential in guiding these future directions.</a:t>
            </a:r>
          </a:p>
        </p:txBody>
      </p:sp>
      <p:sp>
        <p:nvSpPr>
          <p:cNvPr id="4" name="Title 3"/>
          <p:cNvSpPr>
            <a:spLocks noGrp="1"/>
          </p:cNvSpPr>
          <p:nvPr>
            <p:ph type="title"/>
          </p:nvPr>
        </p:nvSpPr>
        <p:spPr/>
        <p:txBody>
          <a:bodyPr/>
          <a:lstStyle/>
          <a:p>
            <a:r>
              <a:rPr lang="en-US" dirty="0" smtClean="0"/>
              <a:t> </a:t>
            </a:r>
            <a:endParaRPr lang="en-US" dirty="0"/>
          </a:p>
        </p:txBody>
      </p:sp>
      <p:pic>
        <p:nvPicPr>
          <p:cNvPr id="8" name="Picture 7" descr="NASA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9" name="Picture 8" descr="main_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10"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Building a Long-term Program </a:t>
            </a:r>
          </a:p>
        </p:txBody>
      </p:sp>
    </p:spTree>
    <p:extLst>
      <p:ext uri="{BB962C8B-B14F-4D97-AF65-F5344CB8AC3E}">
        <p14:creationId xmlns:p14="http://schemas.microsoft.com/office/powerpoint/2010/main" val="316184159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8"/>
          <p:cNvPicPr>
            <a:picLocks noChangeArrowheads="1"/>
          </p:cNvPicPr>
          <p:nvPr/>
        </p:nvPicPr>
        <p:blipFill>
          <a:blip r:embed="rId2" cstate="print"/>
          <a:srcRect/>
          <a:stretch>
            <a:fillRect/>
          </a:stretch>
        </p:blipFill>
        <p:spPr bwMode="auto">
          <a:xfrm>
            <a:off x="8001000" y="5867400"/>
            <a:ext cx="1143000" cy="990600"/>
          </a:xfrm>
          <a:prstGeom prst="rect">
            <a:avLst/>
          </a:prstGeom>
          <a:noFill/>
          <a:ln w="9525">
            <a:noFill/>
            <a:miter lim="800000"/>
            <a:headEnd/>
            <a:tailEnd/>
          </a:ln>
          <a:effectLst/>
        </p:spPr>
      </p:pic>
      <p:sp>
        <p:nvSpPr>
          <p:cNvPr id="19459" name="Content Placeholder 2"/>
          <p:cNvSpPr>
            <a:spLocks noGrp="1"/>
          </p:cNvSpPr>
          <p:nvPr>
            <p:ph idx="1"/>
          </p:nvPr>
        </p:nvSpPr>
        <p:spPr>
          <a:xfrm>
            <a:off x="101600" y="1295400"/>
            <a:ext cx="8813800" cy="4876800"/>
          </a:xfrm>
        </p:spPr>
        <p:txBody>
          <a:bodyPr/>
          <a:lstStyle/>
          <a:p>
            <a:pPr>
              <a:buClr>
                <a:srgbClr val="3333CC"/>
              </a:buClr>
              <a:buSzPct val="90000"/>
              <a:buNone/>
            </a:pPr>
            <a:r>
              <a:rPr lang="en-US" sz="2000" b="1" dirty="0" smtClean="0">
                <a:ea typeface="ＭＳ Ｐゴシック" pitchFamily="34" charset="-128"/>
                <a:cs typeface="Arial" charset="0"/>
              </a:rPr>
              <a:t>FY2015 DRAFT:  </a:t>
            </a:r>
            <a:r>
              <a:rPr lang="en-US" sz="2000" dirty="0" smtClean="0"/>
              <a:t>"</a:t>
            </a:r>
            <a:r>
              <a:rPr lang="en-US" sz="2000" i="1" dirty="0"/>
              <a:t>Carbon Monitoring</a:t>
            </a:r>
            <a:r>
              <a:rPr lang="en-US" sz="2000" i="1" dirty="0" smtClean="0"/>
              <a:t>. </a:t>
            </a:r>
            <a:r>
              <a:rPr lang="en-US" sz="2000" dirty="0" smtClean="0"/>
              <a:t>- Of </a:t>
            </a:r>
            <a:r>
              <a:rPr lang="en-US" sz="2000" dirty="0"/>
              <a:t>the funds provided within the Earth Science research and analysis activity, the Committee recommends no less than $8,000,000 to continue efforts for the development of a carbon monitoring system. The majority of the funds should be directed toward acquisition, field sampling, quantification, and development of a prototype monitoring, reporting and verification system. Priority should be given to mapping States that have previously demonstrated the ability and willingness to map forests on a county level to enable the program to demonstrate how to cost effectively scale these </a:t>
            </a:r>
            <a:r>
              <a:rPr lang="en-US" sz="2000" dirty="0" smtClean="0"/>
              <a:t>measurements.“</a:t>
            </a:r>
          </a:p>
          <a:p>
            <a:pPr>
              <a:buClr>
                <a:srgbClr val="3333CC"/>
              </a:buClr>
              <a:buSzPct val="90000"/>
              <a:buNone/>
            </a:pPr>
            <a:endParaRPr lang="en-US" sz="2000" dirty="0"/>
          </a:p>
          <a:p>
            <a:pPr>
              <a:buClr>
                <a:srgbClr val="3333CC"/>
              </a:buClr>
              <a:buSzPct val="90000"/>
              <a:buNone/>
            </a:pPr>
            <a:endParaRPr lang="en-US" sz="2000" dirty="0" smtClean="0"/>
          </a:p>
          <a:p>
            <a:pPr>
              <a:buClr>
                <a:srgbClr val="3333CC"/>
              </a:buClr>
              <a:buSzPct val="90000"/>
              <a:buNone/>
            </a:pPr>
            <a:endParaRPr lang="en-US" sz="2000" dirty="0" smtClean="0"/>
          </a:p>
          <a:p>
            <a:pPr>
              <a:buClr>
                <a:srgbClr val="3333CC"/>
              </a:buClr>
              <a:buSzPct val="90000"/>
              <a:buNone/>
            </a:pPr>
            <a:endParaRPr lang="en-US" sz="2000" dirty="0" smtClean="0"/>
          </a:p>
          <a:p>
            <a:pPr>
              <a:buClr>
                <a:srgbClr val="3333CC"/>
              </a:buClr>
              <a:buSzPct val="90000"/>
              <a:buNone/>
            </a:pPr>
            <a:r>
              <a:rPr lang="en-US" sz="2000" b="1" dirty="0" smtClean="0">
                <a:ea typeface="ＭＳ Ｐゴシック" pitchFamily="34" charset="-128"/>
                <a:cs typeface="Arial" charset="0"/>
              </a:rPr>
              <a:t> </a:t>
            </a:r>
            <a:r>
              <a:rPr lang="en-US" sz="2000" dirty="0" smtClean="0">
                <a:ea typeface="ＭＳ Ｐゴシック" pitchFamily="34" charset="-128"/>
                <a:cs typeface="Arial" charset="0"/>
              </a:rPr>
              <a:t> </a:t>
            </a:r>
          </a:p>
          <a:p>
            <a:pPr lvl="1">
              <a:buClr>
                <a:srgbClr val="3333CC"/>
              </a:buClr>
              <a:buSzPct val="90000"/>
              <a:buFont typeface="Wingdings" pitchFamily="2" charset="2"/>
              <a:buChar char="v"/>
            </a:pPr>
            <a:endParaRPr lang="en-US" sz="1800" dirty="0" smtClean="0">
              <a:ea typeface="ＭＳ Ｐゴシック" pitchFamily="34" charset="-128"/>
              <a:cs typeface="Arial" charset="0"/>
            </a:endParaRPr>
          </a:p>
        </p:txBody>
      </p:sp>
      <p:sp>
        <p:nvSpPr>
          <p:cNvPr id="2" name="Title 1"/>
          <p:cNvSpPr>
            <a:spLocks noGrp="1"/>
          </p:cNvSpPr>
          <p:nvPr>
            <p:ph type="title"/>
          </p:nvPr>
        </p:nvSpPr>
        <p:spPr/>
        <p:txBody>
          <a:bodyPr/>
          <a:lstStyle/>
          <a:p>
            <a:r>
              <a:rPr lang="en-US" dirty="0" smtClean="0"/>
              <a:t> </a:t>
            </a:r>
            <a:endParaRPr lang="en-US" dirty="0"/>
          </a:p>
        </p:txBody>
      </p:sp>
      <p:pic>
        <p:nvPicPr>
          <p:cNvPr id="7" name="Picture 6" descr="NASA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45972" cy="993582"/>
          </a:xfrm>
          <a:prstGeom prst="rect">
            <a:avLst/>
          </a:prstGeom>
        </p:spPr>
      </p:pic>
      <p:pic>
        <p:nvPicPr>
          <p:cNvPr id="8" name="Picture 7" descr="main_header.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656" y="0"/>
            <a:ext cx="8056344" cy="1015505"/>
          </a:xfrm>
          <a:prstGeom prst="rect">
            <a:avLst/>
          </a:prstGeom>
        </p:spPr>
      </p:pic>
      <p:sp>
        <p:nvSpPr>
          <p:cNvPr id="9" name="Rectangle 2"/>
          <p:cNvSpPr txBox="1">
            <a:spLocks noChangeArrowheads="1"/>
          </p:cNvSpPr>
          <p:nvPr/>
        </p:nvSpPr>
        <p:spPr bwMode="auto">
          <a:xfrm>
            <a:off x="1219200" y="76200"/>
            <a:ext cx="5334000" cy="68580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3200" b="1" dirty="0" smtClean="0"/>
              <a:t>CMS 2015 Draft Language</a:t>
            </a:r>
          </a:p>
        </p:txBody>
      </p:sp>
    </p:spTree>
    <p:extLst>
      <p:ext uri="{BB962C8B-B14F-4D97-AF65-F5344CB8AC3E}">
        <p14:creationId xmlns:p14="http://schemas.microsoft.com/office/powerpoint/2010/main" val="3787812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4024</TotalTime>
  <Words>1675</Words>
  <Application>Microsoft Office PowerPoint</Application>
  <PresentationFormat>On-screen Show (4:3)</PresentationFormat>
  <Paragraphs>106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Wingdings</vt:lpstr>
      <vt:lpstr>Arial</vt:lpstr>
      <vt:lpstr>ＭＳ Ｐゴシック</vt:lpstr>
      <vt:lpstr>Office Theme</vt:lpstr>
      <vt:lpstr>PowerPoint Presentation</vt:lpstr>
      <vt:lpstr> </vt:lpstr>
      <vt:lpstr> </vt:lpstr>
      <vt:lpstr>CMS 2014 Selection</vt:lpstr>
      <vt:lpstr> </vt:lpstr>
      <vt:lpstr> </vt:lpstr>
      <vt:lpstr> </vt:lpstr>
      <vt:lpstr> </vt:lpstr>
      <vt:lpstr> </vt:lpstr>
      <vt:lpstr> </vt:lpstr>
      <vt:lpstr> </vt:lpstr>
      <vt:lpstr>CMS Background Information</vt:lpstr>
      <vt:lpstr>CMS Background Information</vt:lpstr>
    </vt:vector>
  </TitlesOfParts>
  <Company>NASA/ODIN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Diane E Wickland</dc:creator>
  <cp:lastModifiedBy>Wickland, Diane E. (HQ-DK000)</cp:lastModifiedBy>
  <cp:revision>368</cp:revision>
  <dcterms:created xsi:type="dcterms:W3CDTF">2012-05-23T17:42:27Z</dcterms:created>
  <dcterms:modified xsi:type="dcterms:W3CDTF">2014-11-12T21:42:02Z</dcterms:modified>
</cp:coreProperties>
</file>